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59" r:id="rId4"/>
    <p:sldId id="263" r:id="rId5"/>
    <p:sldId id="287" r:id="rId6"/>
    <p:sldId id="288" r:id="rId7"/>
    <p:sldId id="319" r:id="rId8"/>
    <p:sldId id="311" r:id="rId9"/>
    <p:sldId id="315" r:id="rId10"/>
    <p:sldId id="320" r:id="rId11"/>
    <p:sldId id="312" r:id="rId12"/>
    <p:sldId id="313" r:id="rId13"/>
    <p:sldId id="318" r:id="rId14"/>
    <p:sldId id="289" r:id="rId15"/>
    <p:sldId id="266" r:id="rId16"/>
    <p:sldId id="317" r:id="rId17"/>
    <p:sldId id="31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992" autoAdjust="0"/>
  </p:normalViewPr>
  <p:slideViewPr>
    <p:cSldViewPr snapToGrid="0">
      <p:cViewPr varScale="1">
        <p:scale>
          <a:sx n="66" d="100"/>
          <a:sy n="66" d="100"/>
        </p:scale>
        <p:origin x="492" y="42"/>
      </p:cViewPr>
      <p:guideLst>
        <p:guide orient="horz" pos="2191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5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B6-4DF9-8221-0726CF5324A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B6-4DF9-8221-0726CF5324A4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1B6-4DF9-8221-0726CF5324A4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1B6-4DF9-8221-0726CF5324A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B6-4DF9-8221-0726CF532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000" b="0" i="0" u="none" strike="noStrike" baseline="0">
          <a:solidFill>
            <a:srgbClr val="CCFFFF"/>
          </a:solidFill>
          <a:latin typeface="Calibri" panose="020F0502020204030204"/>
          <a:ea typeface="Calibri" panose="020F0502020204030204"/>
          <a:cs typeface="Calibri" panose="020F0502020204030204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dist="38100" dir="5400000" algn="t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rgbClr val="EE534F"/>
              </a:solidFill>
              <a:ln w="25385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4F-4F2A-916F-A9F78788470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4F-4F2A-916F-A9F78788470C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4F-4F2A-916F-A9F78788470C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dist="38100" dir="5400000" algn="t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84F-4F2A-916F-A9F78788470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59</c:v>
                </c:pt>
                <c:pt idx="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4F-4F2A-916F-A9F787884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000" b="0" i="0" u="none" strike="noStrike" baseline="0">
          <a:solidFill>
            <a:srgbClr val="CCFFFF"/>
          </a:solidFill>
          <a:latin typeface="Calibri" panose="020F0502020204030204"/>
          <a:ea typeface="Calibri" panose="020F0502020204030204"/>
          <a:cs typeface="Calibri" panose="020F0502020204030204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3B5F0"/>
            </a:solidFill>
            <a:ln w="25385"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EF9-44C7-BEF1-53E5DD7E31B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385">
                <a:noFill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EF9-44C7-BEF1-53E5DD7E31BB}"/>
              </c:ext>
            </c:extLst>
          </c:dPt>
          <c:dPt>
            <c:idx val="2"/>
            <c:bubble3D val="0"/>
            <c:spPr>
              <a:solidFill>
                <a:srgbClr val="43B5F0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EF9-44C7-BEF1-53E5DD7E31BB}"/>
              </c:ext>
            </c:extLst>
          </c:dPt>
          <c:dPt>
            <c:idx val="3"/>
            <c:bubble3D val="0"/>
            <c:spPr>
              <a:solidFill>
                <a:srgbClr val="B4B4BA"/>
              </a:solidFill>
              <a:ln w="12693">
                <a:solidFill>
                  <a:srgbClr val="FFFFFF"/>
                </a:solidFill>
                <a:prstDash val="solid"/>
              </a:ln>
              <a:effectLst>
                <a:outerShdw blurRad="127000" sx="102000" sy="102000" algn="ctr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EF9-44C7-BEF1-53E5DD7E31B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F9-44C7-BEF1-53E5DD7E3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 w="2538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1000" b="0" i="0" u="none" strike="noStrike" baseline="0">
          <a:solidFill>
            <a:srgbClr val="CCFFFF"/>
          </a:solidFill>
          <a:latin typeface="Calibri" panose="020F0502020204030204"/>
          <a:ea typeface="Calibri" panose="020F0502020204030204"/>
          <a:cs typeface="Calibri" panose="020F0502020204030204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BB0E1-7F69-4134-8E88-6081C868F3BA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824D4-8AB1-4098-9EF6-0DCB69238A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注意：在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校正前不用做常见的高斯滤波平滑化处理，因为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特征许多有用的图像信息是来自变化剧烈的边缘，而在计算梯度之前加入高斯滤波会把这些边缘滤除掉。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89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我们用了</a:t>
            </a:r>
            <a:r>
              <a:rPr lang="en-US" altLang="zh-CN" sz="1200" dirty="0"/>
              <a:t>1011</a:t>
            </a:r>
            <a:r>
              <a:rPr lang="zh-CN" altLang="en-US" sz="1200" dirty="0"/>
              <a:t>张图片进行训练，可能由于训练集不够大，或是算法需要进一步优化，最终识别的准确率为</a:t>
            </a:r>
            <a:r>
              <a:rPr lang="en-US" altLang="zh-CN" sz="1200" dirty="0"/>
              <a:t>71%</a:t>
            </a:r>
            <a:r>
              <a:rPr lang="zh-CN" altLang="en-US" sz="1200" dirty="0"/>
              <a:t>。所以为弥补算法上的一些缺陷，我们在小车的追踪方式上采取保守策略，当图片中没有识别出小鼠时，小车原地打转，在</a:t>
            </a:r>
            <a:r>
              <a:rPr lang="en-US" altLang="zh-CN" sz="1200" dirty="0"/>
              <a:t>2-3</a:t>
            </a:r>
            <a:r>
              <a:rPr lang="zh-CN" altLang="en-US" sz="1200" dirty="0"/>
              <a:t>圈后基本可以保证准确识别，开始追踪。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4D4-8AB1-4098-9EF6-0DCB69238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57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8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4D4-8AB1-4098-9EF6-0DCB69238A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79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824D4-8AB1-4098-9EF6-0DCB69238AF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80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55AE-27AD-4EE9-8728-F9A7F2ABE9FE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8B26A-A8C9-4062-BA28-1222DE1229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2B43B252-76BD-4C53-9B8F-5B595BC6C7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00"/>
          <a:stretch>
            <a:fillRect/>
          </a:stretch>
        </p:blipFill>
        <p:spPr>
          <a:xfrm>
            <a:off x="0" y="-29817"/>
            <a:ext cx="12192000" cy="1344168"/>
          </a:xfrm>
          <a:prstGeom prst="rect">
            <a:avLst/>
          </a:prstGeom>
        </p:spPr>
      </p:pic>
      <p:pic>
        <p:nvPicPr>
          <p:cNvPr id="13" name="Picture 12" descr="A picture containing cup, coffee, sitting, food&#10;&#10;Description generated with very high confidence">
            <a:extLst>
              <a:ext uri="{FF2B5EF4-FFF2-40B4-BE49-F238E27FC236}">
                <a16:creationId xmlns:a16="http://schemas.microsoft.com/office/drawing/2014/main" id="{8D0B06EF-0CDA-4AC4-87C0-142CCC0F0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867"/>
            <a:ext cx="12192000" cy="6858794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36755" y="-1018291"/>
            <a:ext cx="4779446" cy="2851433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23109" y="5175913"/>
            <a:ext cx="4779446" cy="2739788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969479" y="6271009"/>
            <a:ext cx="4314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成员：杨昆霖、施畅、刘珏、侯尚文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267636" y="541702"/>
            <a:ext cx="37176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智能捕鼠</a:t>
            </a:r>
            <a:r>
              <a:rPr lang="en-US" altLang="zh-CN" sz="4400" b="1" dirty="0" err="1">
                <a:solidFill>
                  <a:schemeClr val="bg1"/>
                </a:solidFill>
              </a:rPr>
              <a:t>AICar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9" name="BJ托马斯-Raindrops Keep Falling On My Head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57381" y="825362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15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EEBDD396-C830-4F17-8E16-EFAC8A8B734B}"/>
              </a:ext>
            </a:extLst>
          </p:cNvPr>
          <p:cNvSpPr/>
          <p:nvPr/>
        </p:nvSpPr>
        <p:spPr>
          <a:xfrm>
            <a:off x="5185355" y="5423149"/>
            <a:ext cx="1882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第二组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4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1" grpId="1"/>
      <p:bldP spid="15" grpId="0"/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图像识别算法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559854" y="801488"/>
            <a:ext cx="11061065" cy="594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6）将每几个cell组成一个block（例如3*3个cell/block），块内归一化梯度直方图</a:t>
            </a:r>
            <a:endParaRPr lang="en-US" altLang="zh-CN" dirty="0">
              <a:sym typeface="+mn-ea"/>
            </a:endParaRPr>
          </a:p>
          <a:p>
            <a:r>
              <a:rPr lang="zh-CN" altLang="en-US" dirty="0"/>
              <a:t>由于局部光照的变化以及前景</a:t>
            </a:r>
            <a:r>
              <a:rPr lang="en-US" altLang="zh-CN" dirty="0"/>
              <a:t>-</a:t>
            </a:r>
            <a:r>
              <a:rPr lang="zh-CN" altLang="en-US" dirty="0"/>
              <a:t>背景对比度的变化，使得梯度强度的变化范围非常大。这就需要对梯度强度做归一化。归一化能够进一步地对光照、阴影和边缘进行压缩。</a:t>
            </a:r>
            <a:endParaRPr lang="en-US" altLang="zh-CN" dirty="0"/>
          </a:p>
          <a:p>
            <a:r>
              <a:rPr lang="zh-CN" altLang="en-US" sz="2000" b="1" dirty="0"/>
              <a:t>注意</a:t>
            </a:r>
            <a:r>
              <a:rPr lang="zh-CN" altLang="en-US" dirty="0"/>
              <a:t>：</a:t>
            </a:r>
            <a:r>
              <a:rPr lang="en-US" altLang="zh-CN" dirty="0"/>
              <a:t>block</a:t>
            </a:r>
            <a:r>
              <a:rPr lang="zh-CN" altLang="en-US" dirty="0"/>
              <a:t>之间的是“共享”的，也即是说，一个</a:t>
            </a:r>
            <a:r>
              <a:rPr lang="en-US" altLang="zh-CN" dirty="0"/>
              <a:t>cell</a:t>
            </a:r>
            <a:r>
              <a:rPr lang="zh-CN" altLang="en-US" dirty="0"/>
              <a:t>会被多个</a:t>
            </a:r>
            <a:r>
              <a:rPr lang="en-US" altLang="zh-CN" dirty="0"/>
              <a:t>block“</a:t>
            </a:r>
            <a:r>
              <a:rPr lang="zh-CN" altLang="en-US" dirty="0"/>
              <a:t>共享”。另外，每个“</a:t>
            </a:r>
            <a:r>
              <a:rPr lang="en-US" altLang="zh-CN" dirty="0"/>
              <a:t>cell”</a:t>
            </a:r>
            <a:r>
              <a:rPr lang="zh-CN" altLang="en-US" dirty="0"/>
              <a:t>在被归一化时都是“</a:t>
            </a:r>
            <a:r>
              <a:rPr lang="en-US" altLang="zh-CN" dirty="0" err="1"/>
              <a:t>block”independent</a:t>
            </a:r>
            <a:r>
              <a:rPr lang="zh-CN" altLang="en-US" dirty="0"/>
              <a:t>，也就是说每个</a:t>
            </a:r>
            <a:r>
              <a:rPr lang="en-US" altLang="zh-CN" dirty="0"/>
              <a:t>cell</a:t>
            </a:r>
            <a:r>
              <a:rPr lang="zh-CN" altLang="en-US" dirty="0"/>
              <a:t>在其所属的</a:t>
            </a:r>
            <a:r>
              <a:rPr lang="en-US" altLang="zh-CN" dirty="0"/>
              <a:t>block</a:t>
            </a:r>
            <a:r>
              <a:rPr lang="zh-CN" altLang="en-US" dirty="0"/>
              <a:t>中都会被归一化一次，得到一个</a:t>
            </a:r>
            <a:r>
              <a:rPr lang="en-US" altLang="zh-CN" dirty="0"/>
              <a:t>vector</a:t>
            </a:r>
            <a:r>
              <a:rPr lang="zh-CN" altLang="en-US" dirty="0"/>
              <a:t>。这就意味着：每一个单元格的特征会以不同的结果多次出现在最后的特征向量中。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这种混叠效应增强了块与块之间的联系，使得局部信息得到连接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一个block内所有cell的特征descriptor串联起来便得到该block的HOG特征descriptor。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7）将图像image内的所有block的HOG特征descriptor串联起来就可以得到该image（你要检测的目标）的HOG特征descriptor了。这个就是最终的可供分类使用的特征向量了。</a:t>
            </a:r>
            <a:endParaRPr lang="zh-CN" altLang="en-US" dirty="0"/>
          </a:p>
        </p:txBody>
      </p:sp>
      <p:pic>
        <p:nvPicPr>
          <p:cNvPr id="2052" name="Picture 4" descr="http://images.cnitblog.com/i/611502/201403/112241585225308.jpg">
            <a:extLst>
              <a:ext uri="{FF2B5EF4-FFF2-40B4-BE49-F238E27FC236}">
                <a16:creationId xmlns:a16="http://schemas.microsoft.com/office/drawing/2014/main" id="{F41BD39D-D3A8-418D-91B8-29D9AF0E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72" y="3810436"/>
            <a:ext cx="2230774" cy="19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7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小鼠图片识别应用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335793" y="1107372"/>
            <a:ext cx="5618692" cy="58785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算法步骤：</a:t>
            </a:r>
            <a:endParaRPr lang="en-US" altLang="zh-CN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对图片素材进行切割，得到</a:t>
            </a:r>
            <a:r>
              <a:rPr lang="en-US" altLang="zh-CN" sz="2000" dirty="0"/>
              <a:t>64</a:t>
            </a:r>
            <a:r>
              <a:rPr lang="zh-CN" altLang="en-US" sz="2000" dirty="0"/>
              <a:t>*</a:t>
            </a:r>
            <a:r>
              <a:rPr lang="en-US" altLang="zh-CN" sz="2000" dirty="0"/>
              <a:t>64</a:t>
            </a:r>
            <a:r>
              <a:rPr lang="zh-CN" altLang="en-US" sz="2000" dirty="0"/>
              <a:t>的样本块。含小鼠的</a:t>
            </a:r>
            <a:r>
              <a:rPr lang="en-US" altLang="zh-CN" sz="2000" dirty="0"/>
              <a:t>positive</a:t>
            </a:r>
            <a:r>
              <a:rPr lang="zh-CN" altLang="en-US" sz="2000" dirty="0"/>
              <a:t>样本</a:t>
            </a:r>
            <a:r>
              <a:rPr lang="en-US" altLang="zh-CN" sz="2000" dirty="0"/>
              <a:t>tag</a:t>
            </a:r>
            <a:r>
              <a:rPr lang="zh-CN" altLang="en-US" sz="2000" dirty="0"/>
              <a:t>为</a:t>
            </a:r>
            <a:r>
              <a:rPr lang="en-US" altLang="zh-CN" sz="2000" dirty="0"/>
              <a:t>1</a:t>
            </a:r>
            <a:r>
              <a:rPr lang="zh-CN" altLang="en-US" sz="2000" dirty="0"/>
              <a:t>，噪声背景的</a:t>
            </a:r>
            <a:r>
              <a:rPr lang="en-US" altLang="zh-CN" sz="2000" dirty="0"/>
              <a:t>negative</a:t>
            </a:r>
            <a:r>
              <a:rPr lang="zh-CN" altLang="en-US" sz="2000" dirty="0"/>
              <a:t>样本</a:t>
            </a:r>
            <a:r>
              <a:rPr lang="en-US" altLang="zh-CN" sz="2000" dirty="0"/>
              <a:t>tag</a:t>
            </a:r>
            <a:r>
              <a:rPr lang="zh-CN" altLang="en-US" sz="2000" dirty="0"/>
              <a:t>为</a:t>
            </a:r>
            <a:r>
              <a:rPr lang="en-US" altLang="zh-CN" sz="2000" dirty="0"/>
              <a:t>0.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用</a:t>
            </a:r>
            <a:r>
              <a:rPr lang="en-US" altLang="zh-CN" sz="2000" dirty="0"/>
              <a:t>HOG</a:t>
            </a:r>
            <a:r>
              <a:rPr lang="zh-CN" altLang="en-US" sz="2000" dirty="0"/>
              <a:t>描述子提取特征后用</a:t>
            </a:r>
            <a:r>
              <a:rPr lang="en-US" altLang="zh-CN" sz="2000" dirty="0"/>
              <a:t>SVM</a:t>
            </a:r>
            <a:r>
              <a:rPr lang="zh-CN" altLang="en-US" sz="2000" dirty="0"/>
              <a:t>训练，将训练好的模型存储。后续小车实时拍摄的图片，直接加载训练好的模型进行预测，节省时间，以保证实时性。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以</a:t>
            </a:r>
            <a:r>
              <a:rPr lang="en-US" altLang="zh-CN" sz="2000" dirty="0"/>
              <a:t>64</a:t>
            </a:r>
            <a:r>
              <a:rPr lang="zh-CN" altLang="en-US" sz="2000" dirty="0"/>
              <a:t>*</a:t>
            </a:r>
            <a:r>
              <a:rPr lang="en-US" altLang="zh-CN" sz="2000" dirty="0"/>
              <a:t>64</a:t>
            </a:r>
            <a:r>
              <a:rPr lang="zh-CN" altLang="en-US" sz="2000" dirty="0"/>
              <a:t>的</a:t>
            </a:r>
            <a:r>
              <a:rPr lang="en-US" altLang="zh-CN" sz="2000" dirty="0"/>
              <a:t>block</a:t>
            </a:r>
            <a:r>
              <a:rPr lang="zh-CN" altLang="en-US" sz="2000" dirty="0"/>
              <a:t>在每一张手机拍摄的</a:t>
            </a:r>
            <a:r>
              <a:rPr lang="en-US" altLang="zh-CN" sz="2000" dirty="0"/>
              <a:t>640</a:t>
            </a:r>
            <a:r>
              <a:rPr lang="zh-CN" altLang="en-US" sz="2000" dirty="0"/>
              <a:t>*</a:t>
            </a:r>
            <a:r>
              <a:rPr lang="en-US" altLang="zh-CN" sz="2000" dirty="0"/>
              <a:t>480</a:t>
            </a:r>
            <a:r>
              <a:rPr lang="zh-CN" altLang="en-US" sz="2000" dirty="0"/>
              <a:t>的图像上移动，移动步长为</a:t>
            </a:r>
            <a:r>
              <a:rPr lang="en-US" altLang="zh-CN" sz="2000" dirty="0"/>
              <a:t>64</a:t>
            </a:r>
            <a:r>
              <a:rPr lang="zh-CN" altLang="en-US" sz="2000" dirty="0"/>
              <a:t>像素。</a:t>
            </a:r>
            <a:endParaRPr lang="en-US" altLang="zh-CN" sz="2000" dirty="0"/>
          </a:p>
          <a:p>
            <a:r>
              <a:rPr lang="en-US" altLang="zh-CN" sz="2000" dirty="0"/>
              <a:t>4.</a:t>
            </a:r>
            <a:r>
              <a:rPr lang="zh-CN" altLang="en-US" sz="2000" dirty="0"/>
              <a:t>由训练好的</a:t>
            </a:r>
            <a:r>
              <a:rPr lang="en-US" altLang="zh-CN" sz="2000" dirty="0"/>
              <a:t>SVM</a:t>
            </a:r>
            <a:r>
              <a:rPr lang="zh-CN" altLang="en-US" sz="2000" dirty="0"/>
              <a:t>训练出每个</a:t>
            </a:r>
            <a:r>
              <a:rPr lang="en-US" altLang="zh-CN" sz="2000" dirty="0"/>
              <a:t>block</a:t>
            </a:r>
            <a:r>
              <a:rPr lang="zh-CN" altLang="en-US" sz="2000" dirty="0"/>
              <a:t>是否含有小鼠。将图片分区为左、中、右三个分区，统计出每个分区中含有小鼠的</a:t>
            </a:r>
            <a:r>
              <a:rPr lang="en-US" altLang="zh-CN" sz="2000" dirty="0"/>
              <a:t>block</a:t>
            </a:r>
            <a:r>
              <a:rPr lang="zh-CN" altLang="en-US" sz="2000" dirty="0"/>
              <a:t>数量，比较判断后，给图片归类。按照图片归属的“左”、“中”、“右”或“无”类别通过蓝牙发送信号，控制小车左转、直行、右转、持续左转。</a:t>
            </a:r>
            <a:endParaRPr lang="en-US" altLang="zh-CN" sz="2000" dirty="0"/>
          </a:p>
          <a:p>
            <a:r>
              <a:rPr lang="zh-CN" altLang="en-US" sz="2000" dirty="0"/>
              <a:t>（当图片识别未发现老鼠时，小车持续原地左转，直到小车视野范围内出现小鼠，开始追踪）</a:t>
            </a:r>
            <a:endParaRPr lang="en-US" altLang="zh-CN" sz="2000" dirty="0"/>
          </a:p>
          <a:p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6335485" y="710403"/>
            <a:ext cx="2832374" cy="2801881"/>
            <a:chOff x="6335485" y="442236"/>
            <a:chExt cx="2832374" cy="280188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35485" y="442236"/>
              <a:ext cx="1262744" cy="126274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905115" y="1981372"/>
              <a:ext cx="1262744" cy="126274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35485" y="1981373"/>
              <a:ext cx="1262744" cy="126274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905115" y="442236"/>
              <a:ext cx="1262744" cy="1262744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05115" y="5305646"/>
            <a:ext cx="1229030" cy="12290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5485" y="3750046"/>
            <a:ext cx="1229030" cy="12290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38829" y="3750046"/>
            <a:ext cx="1229030" cy="122903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9199" y="5305647"/>
            <a:ext cx="1229030" cy="1229030"/>
          </a:xfrm>
          <a:prstGeom prst="rect">
            <a:avLst/>
          </a:prstGeom>
        </p:spPr>
      </p:pic>
      <p:sp>
        <p:nvSpPr>
          <p:cNvPr id="40" name="右大括号 39"/>
          <p:cNvSpPr/>
          <p:nvPr/>
        </p:nvSpPr>
        <p:spPr>
          <a:xfrm>
            <a:off x="9416143" y="721289"/>
            <a:ext cx="533400" cy="280188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3" name="右大括号 42"/>
          <p:cNvSpPr/>
          <p:nvPr/>
        </p:nvSpPr>
        <p:spPr>
          <a:xfrm>
            <a:off x="9416143" y="3801943"/>
            <a:ext cx="533400" cy="280188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330543" y="1973147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正样本</a:t>
            </a:r>
            <a:endParaRPr lang="en-US" altLang="zh-CN" sz="24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10439399" y="4912288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负样本</a:t>
            </a:r>
            <a:endParaRPr lang="en-US" altLang="zh-CN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图像识别算法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grpSp>
        <p:nvGrpSpPr>
          <p:cNvPr id="10" name="组合 9"/>
          <p:cNvGrpSpPr/>
          <p:nvPr/>
        </p:nvGrpSpPr>
        <p:grpSpPr>
          <a:xfrm>
            <a:off x="389691" y="1673059"/>
            <a:ext cx="11371170" cy="4754130"/>
            <a:chOff x="389691" y="1422687"/>
            <a:chExt cx="11371170" cy="47541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03215" y="2026482"/>
              <a:ext cx="4743241" cy="355743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739615" y="2026482"/>
              <a:ext cx="4743238" cy="3557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44283" y="2060237"/>
              <a:ext cx="4743241" cy="3489914"/>
            </a:xfrm>
            <a:prstGeom prst="rect">
              <a:avLst/>
            </a:prstGeom>
          </p:spPr>
        </p:pic>
        <p:cxnSp>
          <p:nvCxnSpPr>
            <p:cNvPr id="4" name="直接连接符 3"/>
            <p:cNvCxnSpPr/>
            <p:nvPr/>
          </p:nvCxnSpPr>
          <p:spPr>
            <a:xfrm>
              <a:off x="1567543" y="1433573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721428" y="1433573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464626" y="1433573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694711" y="1433573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394363" y="1433573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0515595" y="1422687"/>
              <a:ext cx="0" cy="474324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4975062" y="1289065"/>
            <a:ext cx="316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左         中          右  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58234" y="1271067"/>
            <a:ext cx="316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左         中          右  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795946" y="1303727"/>
            <a:ext cx="3167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左         中          右  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3659" y="1711746"/>
            <a:ext cx="631966" cy="6319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3659" y="2440608"/>
            <a:ext cx="631966" cy="6319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13659" y="3188883"/>
            <a:ext cx="631966" cy="6319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1.85185E-6 L 0.24192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1.85185E-6 L 0.24192 -0.002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1.11111E-6 L 0.24192 -0.002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70000" y="325755"/>
            <a:ext cx="827193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Microsoft YaHei UI" panose="020B0503020204020204" pitchFamily="34" charset="-122"/>
                <a:cs typeface="+mn-cs"/>
              </a:rPr>
              <a:t>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9FFBA01-1415-4170-B7A6-0DC927A2A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61042"/>
              </p:ext>
            </p:extLst>
          </p:nvPr>
        </p:nvGraphicFramePr>
        <p:xfrm>
          <a:off x="1647678" y="1192787"/>
          <a:ext cx="4565534" cy="237972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66146">
                  <a:extLst>
                    <a:ext uri="{9D8B030D-6E8A-4147-A177-3AD203B41FA5}">
                      <a16:colId xmlns:a16="http://schemas.microsoft.com/office/drawing/2014/main" val="763734044"/>
                    </a:ext>
                  </a:extLst>
                </a:gridCol>
                <a:gridCol w="1299796">
                  <a:extLst>
                    <a:ext uri="{9D8B030D-6E8A-4147-A177-3AD203B41FA5}">
                      <a16:colId xmlns:a16="http://schemas.microsoft.com/office/drawing/2014/main" val="3486829530"/>
                    </a:ext>
                  </a:extLst>
                </a:gridCol>
                <a:gridCol w="1299796">
                  <a:extLst>
                    <a:ext uri="{9D8B030D-6E8A-4147-A177-3AD203B41FA5}">
                      <a16:colId xmlns:a16="http://schemas.microsoft.com/office/drawing/2014/main" val="2898360532"/>
                    </a:ext>
                  </a:extLst>
                </a:gridCol>
                <a:gridCol w="1299796">
                  <a:extLst>
                    <a:ext uri="{9D8B030D-6E8A-4147-A177-3AD203B41FA5}">
                      <a16:colId xmlns:a16="http://schemas.microsoft.com/office/drawing/2014/main" val="1213291355"/>
                    </a:ext>
                  </a:extLst>
                </a:gridCol>
              </a:tblGrid>
              <a:tr h="475945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混淆矩阵</a:t>
                      </a:r>
                      <a:endParaRPr lang="en-US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94018"/>
                  </a:ext>
                </a:extLst>
              </a:tr>
              <a:tr h="47594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测试值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423751"/>
                  </a:ext>
                </a:extLst>
              </a:tr>
              <a:tr h="47594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真实值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总计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正例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反例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403920"/>
                  </a:ext>
                </a:extLst>
              </a:tr>
              <a:tr h="4759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正例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399304"/>
                  </a:ext>
                </a:extLst>
              </a:tr>
              <a:tr h="4759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反例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52023"/>
                  </a:ext>
                </a:extLst>
              </a:tr>
            </a:tbl>
          </a:graphicData>
        </a:graphic>
      </p:graphicFrame>
      <p:graphicFrame>
        <p:nvGraphicFramePr>
          <p:cNvPr id="21" name="Chart 1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FDFBD45C-B6EF-4E93-ADA2-CDD51D56B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914800"/>
              </p:ext>
            </p:extLst>
          </p:nvPr>
        </p:nvGraphicFramePr>
        <p:xfrm>
          <a:off x="559854" y="3733552"/>
          <a:ext cx="2365893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15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4A4CB8A8-28F5-4439-AA26-6A2D4F047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11" y="4547260"/>
            <a:ext cx="1448172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7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1.01</a:t>
            </a:r>
            <a:r>
              <a:rPr lang="id-ID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%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2F8176B-105C-4792-BB3F-EE686198A1EF}"/>
              </a:ext>
            </a:extLst>
          </p:cNvPr>
          <p:cNvSpPr txBox="1"/>
          <p:nvPr/>
        </p:nvSpPr>
        <p:spPr>
          <a:xfrm>
            <a:off x="677415" y="6094108"/>
            <a:ext cx="1940527" cy="5874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准确率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Chart 14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77FE68C5-F5A7-41B1-A42D-A9D4EBE37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880316"/>
              </p:ext>
            </p:extLst>
          </p:nvPr>
        </p:nvGraphicFramePr>
        <p:xfrm>
          <a:off x="2921018" y="3733552"/>
          <a:ext cx="2365893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14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6B1CB36D-F06C-4C6A-B7D1-3CCDC2366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881" y="4623460"/>
            <a:ext cx="1448172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id-ID" sz="2800" dirty="0">
                <a:solidFill>
                  <a:srgbClr val="EE534F"/>
                </a:solidFill>
                <a:latin typeface="+mn-lt"/>
              </a:rPr>
              <a:t>5</a:t>
            </a:r>
            <a:r>
              <a:rPr lang="en-US" sz="2800" dirty="0">
                <a:solidFill>
                  <a:srgbClr val="EE534F"/>
                </a:solidFill>
                <a:latin typeface="+mn-lt"/>
              </a:rPr>
              <a:t>9.95</a:t>
            </a:r>
            <a:r>
              <a:rPr lang="id-ID" sz="2800" dirty="0">
                <a:solidFill>
                  <a:srgbClr val="EE534F"/>
                </a:solidFill>
                <a:latin typeface="+mn-lt"/>
              </a:rPr>
              <a:t>%</a:t>
            </a:r>
          </a:p>
        </p:txBody>
      </p:sp>
      <p:graphicFrame>
        <p:nvGraphicFramePr>
          <p:cNvPr id="32" name="Chart 24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1363B79C-35F9-4077-B666-EE8ECFC01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560177"/>
              </p:ext>
            </p:extLst>
          </p:nvPr>
        </p:nvGraphicFramePr>
        <p:xfrm>
          <a:off x="5315040" y="3695051"/>
          <a:ext cx="2365892" cy="2245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3" name="TextBox 30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D9FF1A69-92D0-4957-B427-64AB10DDF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364" y="4584959"/>
            <a:ext cx="1448172" cy="61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89" tIns="91445" rIns="182889" bIns="91445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73.12</a:t>
            </a:r>
            <a:r>
              <a:rPr lang="id-ID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%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B7DFC60D-944C-4458-AB92-1F5ECE57B4FE}"/>
              </a:ext>
            </a:extLst>
          </p:cNvPr>
          <p:cNvSpPr txBox="1"/>
          <p:nvPr/>
        </p:nvSpPr>
        <p:spPr>
          <a:xfrm>
            <a:off x="3170352" y="6206463"/>
            <a:ext cx="1940527" cy="5874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精确率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3AB4A682-234C-40CA-BD11-B3A84041858E}"/>
              </a:ext>
            </a:extLst>
          </p:cNvPr>
          <p:cNvSpPr txBox="1"/>
          <p:nvPr/>
        </p:nvSpPr>
        <p:spPr>
          <a:xfrm>
            <a:off x="5410268" y="6055605"/>
            <a:ext cx="1940527" cy="5874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召回率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图片 5">
            <a:extLst>
              <a:ext uri="{FF2B5EF4-FFF2-40B4-BE49-F238E27FC236}">
                <a16:creationId xmlns:a16="http://schemas.microsoft.com/office/drawing/2014/main" id="{332761DF-E5AF-467C-8833-2C0950BE4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61" y="0"/>
            <a:ext cx="4071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-1.85185E-6 L 1.25E-6 -0.066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45833E-6 -1.85185E-6 L 1.45833E-6 0.0722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3.7037E-6 L -2.70833E-6 -0.06621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Graphic spid="21" grpId="0">
        <p:bldAsOne/>
      </p:bldGraphic>
      <p:bldGraphic spid="21" grpId="1">
        <p:bldAsOne/>
      </p:bldGraphic>
      <p:bldP spid="22" grpId="0"/>
      <p:bldGraphic spid="29" grpId="0">
        <p:bldAsOne/>
      </p:bldGraphic>
      <p:bldGraphic spid="29" grpId="1">
        <p:bldAsOne/>
      </p:bldGraphic>
      <p:bldP spid="31" grpId="0"/>
      <p:bldGraphic spid="32" grpId="0">
        <p:bldAsOne/>
      </p:bldGraphic>
      <p:bldGraphic spid="32" grpId="1">
        <p:bldAsOne/>
      </p:bldGraphic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>
            <a:fillRect/>
          </a:stretch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04</a:t>
            </a: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目标跟踪</a:t>
            </a: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3237458" y="4228251"/>
            <a:ext cx="587924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ea typeface="Microsoft JhengHei Light" panose="020B0304030504040204" pitchFamily="34" charset="-120"/>
                <a:cs typeface="Helvetica" panose="020B0604020202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6.25E-7 0.04954 L -6.25E-7 1.11022E-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8" y="3914699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03%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5" name="矩形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25686" y="4872084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04%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6" name="矩形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10" y="2040541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01%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7" name="矩形 2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9" y="2913182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a typeface="Dotum" panose="020B0600000101010101" pitchFamily="34" charset="-127"/>
              </a:rPr>
              <a:t>02%</a:t>
            </a:r>
            <a:endParaRPr lang="zh-CN" altLang="en-US" b="1" dirty="0">
              <a:solidFill>
                <a:schemeClr val="bg1"/>
              </a:solidFill>
              <a:ea typeface="Dotum" panose="020B0600000101010101" pitchFamily="34" charset="-127"/>
            </a:endParaRPr>
          </a:p>
        </p:txBody>
      </p: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30" name="矩形 29"/>
          <p:cNvSpPr/>
          <p:nvPr/>
        </p:nvSpPr>
        <p:spPr>
          <a:xfrm>
            <a:off x="12700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目标跟踪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光流法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994DF-9530-4AE7-ACBF-C5FA15914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52" y="1989666"/>
            <a:ext cx="5627448" cy="46651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9854" y="1117211"/>
            <a:ext cx="956373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光流是目标或者摄像机在连续两帧图像间运动时所产生的运动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亮度</a:t>
            </a:r>
            <a:r>
              <a:rPr lang="zh-CN" altLang="en-US" dirty="0"/>
              <a:t>：相邻两帧像素强度不发生变化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时间</a:t>
            </a:r>
            <a:r>
              <a:rPr lang="zh-CN" altLang="en-US" dirty="0"/>
              <a:t>：相邻帧之间的时间较短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空间</a:t>
            </a:r>
            <a:r>
              <a:rPr lang="zh-CN" altLang="en-US" dirty="0"/>
              <a:t>：相邻像素具有相似的运动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Two-Frame Motion Estimation Based on Polynomial Expansion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8CAA6-702B-456E-B1B1-83204458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55" y="3649680"/>
            <a:ext cx="3275546" cy="69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96694-EE17-4B86-92B2-0685F51A0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" y="4322232"/>
            <a:ext cx="5418878" cy="117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8" y="3914699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Dotum" panose="020B0600000101010101" pitchFamily="34" charset="-127"/>
                <a:cs typeface="+mn-cs"/>
              </a:rPr>
              <a:t>03%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Dotum" panose="020B0600000101010101" pitchFamily="34" charset="-127"/>
              <a:cs typeface="+mn-cs"/>
            </a:endParaRPr>
          </a:p>
        </p:txBody>
      </p:sp>
      <p:sp>
        <p:nvSpPr>
          <p:cNvPr id="25" name="矩形 24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25686" y="4872084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Dotum" panose="020B0600000101010101" pitchFamily="34" charset="-127"/>
                <a:cs typeface="+mn-cs"/>
              </a:rPr>
              <a:t>04%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Dotum" panose="020B0600000101010101" pitchFamily="34" charset="-127"/>
              <a:cs typeface="+mn-cs"/>
            </a:endParaRPr>
          </a:p>
        </p:txBody>
      </p:sp>
      <p:sp>
        <p:nvSpPr>
          <p:cNvPr id="26" name="矩形 2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10" y="2040541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Dotum" panose="020B0600000101010101" pitchFamily="34" charset="-127"/>
                <a:cs typeface="+mn-cs"/>
              </a:rPr>
              <a:t>01%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Dotum" panose="020B0600000101010101" pitchFamily="34" charset="-127"/>
              <a:cs typeface="+mn-cs"/>
            </a:endParaRPr>
          </a:p>
        </p:txBody>
      </p:sp>
      <p:sp>
        <p:nvSpPr>
          <p:cNvPr id="27" name="矩形 2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18509" y="2913182"/>
            <a:ext cx="8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Dotum" panose="020B0600000101010101" pitchFamily="34" charset="-127"/>
                <a:cs typeface="+mn-cs"/>
              </a:rPr>
              <a:t>02%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Dotum" panose="020B0600000101010101" pitchFamily="34" charset="-127"/>
              <a:cs typeface="+mn-cs"/>
            </a:endParaRPr>
          </a:p>
        </p:txBody>
      </p:sp>
      <p:sp>
        <p:nvSpPr>
          <p:cNvPr id="28" name="圆角矩形 2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70000" y="325755"/>
            <a:ext cx="827193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ea typeface="Microsoft YaHei UI" panose="020B0503020204020204" pitchFamily="34" charset="-122"/>
              </a:rPr>
              <a:t>Two-Frame Motion Estimation Based on Polynomial Expansion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8CAA6-702B-456E-B1B1-83204458D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4" y="1309087"/>
            <a:ext cx="3275546" cy="69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96694-EE17-4B86-92B2-0685F51A0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2" y="1987751"/>
            <a:ext cx="5418878" cy="117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5110C-CCCB-4874-8973-AF4B5107F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1917100"/>
            <a:ext cx="2692400" cy="492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BC28FA-E5E7-4705-A8EE-39AB58CBD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667" y="2433505"/>
            <a:ext cx="2836333" cy="58590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098A900-E2FF-4ED7-80FB-33074DC9C176}"/>
              </a:ext>
            </a:extLst>
          </p:cNvPr>
          <p:cNvSpPr/>
          <p:nvPr/>
        </p:nvSpPr>
        <p:spPr>
          <a:xfrm>
            <a:off x="6235700" y="2351516"/>
            <a:ext cx="1083733" cy="37444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D159A-1804-4F64-945F-615032173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766" y="3795554"/>
            <a:ext cx="2984501" cy="69283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BF1080E-6FBA-4298-B5DF-662F214A7F53}"/>
              </a:ext>
            </a:extLst>
          </p:cNvPr>
          <p:cNvSpPr/>
          <p:nvPr/>
        </p:nvSpPr>
        <p:spPr>
          <a:xfrm>
            <a:off x="5437716" y="3233405"/>
            <a:ext cx="465667" cy="52024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A684F-D136-4EA2-AAA6-987CA0C61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7667" y="5224217"/>
            <a:ext cx="6782892" cy="1004873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F218F64A-1ED7-459E-BC3B-630C19F1448F}"/>
              </a:ext>
            </a:extLst>
          </p:cNvPr>
          <p:cNvSpPr/>
          <p:nvPr/>
        </p:nvSpPr>
        <p:spPr>
          <a:xfrm>
            <a:off x="5405966" y="4536948"/>
            <a:ext cx="465667" cy="52024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 animBg="1"/>
      <p:bldP spid="2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id="{6B40B171-CA09-4D35-9FB2-0BEF771DB0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0"/>
          <a:stretch>
            <a:fillRect/>
          </a:stretch>
        </p:blipFill>
        <p:spPr>
          <a:xfrm>
            <a:off x="-8874" y="5190067"/>
            <a:ext cx="12192000" cy="1667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DA495-697D-4176-8A5D-B264587FE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922930"/>
            <a:ext cx="12192000" cy="6112996"/>
          </a:xfrm>
          <a:prstGeom prst="rect">
            <a:avLst/>
          </a:prstGeom>
        </p:spPr>
      </p:pic>
      <p:sp>
        <p:nvSpPr>
          <p:cNvPr id="6" name="圆角矩形 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3765136" y="3852724"/>
            <a:ext cx="4779446" cy="4776716"/>
          </a:xfrm>
          <a:prstGeom prst="roundRect">
            <a:avLst>
              <a:gd name="adj" fmla="val 11174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202689" y="5382684"/>
            <a:ext cx="3904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 UI" panose="020B0503020204020204" pitchFamily="34" charset="-122"/>
                <a:cs typeface="Meiryo UI" panose="020B0604030504040204" pitchFamily="34" charset="-128"/>
              </a:rPr>
              <a:t>MANY THANKS ! 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754069" y="4082070"/>
            <a:ext cx="26661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icrosoft YaHei UI" panose="020B0503020204020204" pitchFamily="34" charset="-122"/>
                <a:cs typeface="Meiryo UI" panose="020B0604030504040204" pitchFamily="34" charset="-128"/>
              </a:rPr>
              <a:t>第二组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.09421 L -2.08333E-6 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/>
      <p:bldP spid="12" grpId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6"/>
          <a:stretch>
            <a:fillRect/>
          </a:stretch>
        </p:blipFill>
        <p:spPr>
          <a:xfrm>
            <a:off x="0" y="0"/>
            <a:ext cx="1626919" cy="6858000"/>
          </a:xfrm>
          <a:prstGeom prst="rect">
            <a:avLst/>
          </a:prstGeom>
        </p:spPr>
      </p:pic>
      <p:sp>
        <p:nvSpPr>
          <p:cNvPr id="9" name="圆角矩形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-688768" y="1318160"/>
            <a:ext cx="5997038" cy="2006931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 txBox="1"/>
          <p:nvPr/>
        </p:nvSpPr>
        <p:spPr>
          <a:xfrm>
            <a:off x="624666" y="1767627"/>
            <a:ext cx="381596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dist"/>
            <a:r>
              <a:rPr lang="en-US" altLang="zh-CN" sz="6600" b="1" spc="-150" dirty="0">
                <a:solidFill>
                  <a:schemeClr val="bg1"/>
                </a:solidFill>
                <a:ea typeface="Microsoft YaHei UI" panose="020B0503020204020204" pitchFamily="34" charset="-122"/>
                <a:cs typeface="Meiryo UI" panose="020B0604030504040204" pitchFamily="34" charset="-128"/>
              </a:rPr>
              <a:t>CONTENTS</a:t>
            </a:r>
            <a:endParaRPr lang="zh-CN" altLang="en-US" sz="6600" b="1" spc="-150" dirty="0">
              <a:solidFill>
                <a:schemeClr val="bg1"/>
              </a:solidFill>
              <a:ea typeface="Microsoft YaHei UI" panose="020B0503020204020204" pitchFamily="34" charset="-122"/>
              <a:cs typeface="Meiryo UI" panose="020B0604030504040204" pitchFamily="34" charset="-128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128510" y="1591310"/>
            <a:ext cx="296291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AICar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介绍</a:t>
            </a:r>
          </a:p>
        </p:txBody>
      </p:sp>
      <p:sp>
        <p:nvSpPr>
          <p:cNvPr id="48" name="矩形 47"/>
          <p:cNvSpPr/>
          <p:nvPr/>
        </p:nvSpPr>
        <p:spPr>
          <a:xfrm>
            <a:off x="7128510" y="2631440"/>
            <a:ext cx="296291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视频展示</a:t>
            </a:r>
          </a:p>
        </p:txBody>
      </p:sp>
      <p:sp>
        <p:nvSpPr>
          <p:cNvPr id="51" name="矩形 50"/>
          <p:cNvSpPr/>
          <p:nvPr/>
        </p:nvSpPr>
        <p:spPr>
          <a:xfrm>
            <a:off x="7128510" y="3670935"/>
            <a:ext cx="296291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</a:t>
            </a:r>
          </a:p>
        </p:txBody>
      </p:sp>
      <p:sp>
        <p:nvSpPr>
          <p:cNvPr id="54" name="矩形 53"/>
          <p:cNvSpPr/>
          <p:nvPr/>
        </p:nvSpPr>
        <p:spPr>
          <a:xfrm>
            <a:off x="7128510" y="4711065"/>
            <a:ext cx="296291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目标跟踪</a:t>
            </a:r>
          </a:p>
        </p:txBody>
      </p:sp>
      <p:sp>
        <p:nvSpPr>
          <p:cNvPr id="56" name="圆角矩形 55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58906" y="1626187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57" name="圆角矩形 5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58906" y="2666139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02</a:t>
            </a:r>
            <a:endParaRPr lang="zh-CN" altLang="en-US" sz="2400" b="1" dirty="0"/>
          </a:p>
        </p:txBody>
      </p:sp>
      <p:sp>
        <p:nvSpPr>
          <p:cNvPr id="58" name="圆角矩形 5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61741" y="3706091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59" name="圆角矩形 5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261741" y="4746044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04</a:t>
            </a:r>
            <a:endParaRPr lang="zh-CN" altLang="en-US" sz="2400" b="1" dirty="0"/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4.07407E-6 L 0.05834 -0.0004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>
            <a:fillRect/>
          </a:stretch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0" name="圆角矩形 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01</a:t>
            </a: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>
                <a:solidFill>
                  <a:schemeClr val="bg1"/>
                </a:solidFill>
                <a:ea typeface="Microsoft YaHei UI" panose="020B0503020204020204" pitchFamily="34" charset="-122"/>
              </a:rPr>
              <a:t>AICar</a:t>
            </a:r>
            <a:r>
              <a:rPr lang="zh-CN" altLang="en-US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介绍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01</a:t>
            </a:r>
            <a:endParaRPr lang="zh-CN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12700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AICar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介绍</a:t>
            </a:r>
          </a:p>
        </p:txBody>
      </p:sp>
      <p:sp>
        <p:nvSpPr>
          <p:cNvPr id="53" name="矩形 52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619121" y="2116666"/>
            <a:ext cx="51636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正面老大：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AICar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反派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boss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：荷兰猪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故事剧情：明德地下出现老鼠，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AICar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现身捉老鼠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特征提取：方向梯度直方图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图像识别：支持向量机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algn="ju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Helvetica" panose="020B0604020202020204" pitchFamily="34" charset="0"/>
              </a:rPr>
              <a:t>目标跟踪：光流法</a:t>
            </a:r>
          </a:p>
        </p:txBody>
      </p:sp>
      <p:sp>
        <p:nvSpPr>
          <p:cNvPr id="3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pic>
        <p:nvPicPr>
          <p:cNvPr id="4" name="Picture 3" descr="A rodent looking at the camera&#10;&#10;Description generated with very high confidence">
            <a:extLst>
              <a:ext uri="{FF2B5EF4-FFF2-40B4-BE49-F238E27FC236}">
                <a16:creationId xmlns:a16="http://schemas.microsoft.com/office/drawing/2014/main" id="{BE54BD2B-4C16-4302-A49D-632136A10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94" y="1837267"/>
            <a:ext cx="4602853" cy="3115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>
            <a:fillRect/>
          </a:stretch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02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视频展示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217" r="-29" b="26945"/>
          <a:stretch>
            <a:fillRect/>
          </a:stretch>
        </p:blipFill>
        <p:spPr>
          <a:xfrm>
            <a:off x="0" y="1935126"/>
            <a:ext cx="12195544" cy="3075024"/>
          </a:xfrm>
          <a:prstGeom prst="rect">
            <a:avLst/>
          </a:prstGeom>
        </p:spPr>
      </p:pic>
      <p:sp>
        <p:nvSpPr>
          <p:cNvPr id="11" name="圆角矩形 1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4668263" y="-1047043"/>
            <a:ext cx="2988254" cy="3962381"/>
          </a:xfrm>
          <a:prstGeom prst="roundRect">
            <a:avLst>
              <a:gd name="adj" fmla="val 12431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dirty="0"/>
          </a:p>
          <a:p>
            <a:pPr algn="ctr"/>
            <a:endParaRPr lang="en-US" altLang="zh-CN" sz="3600" dirty="0"/>
          </a:p>
          <a:p>
            <a:pPr algn="ctr"/>
            <a:r>
              <a:rPr lang="en-US" altLang="zh-CN" sz="5400" dirty="0"/>
              <a:t>PART</a:t>
            </a:r>
            <a:r>
              <a:rPr lang="en-US" altLang="zh-CN" sz="3600" dirty="0"/>
              <a:t> </a:t>
            </a:r>
          </a:p>
          <a:p>
            <a:pPr algn="ctr"/>
            <a:r>
              <a:rPr lang="en-US" altLang="zh-CN" sz="11500" dirty="0"/>
              <a:t>03</a:t>
            </a: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2865093" y="3478989"/>
            <a:ext cx="659459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6000" dirty="0">
                <a:solidFill>
                  <a:schemeClr val="bg1"/>
                </a:solidFill>
                <a:ea typeface="Microsoft YaHei UI" panose="020B0503020204020204" pitchFamily="34" charset="-122"/>
              </a:rPr>
              <a:t>图像识别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1.85185E-6 L -2.08333E-6 -0.0729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4.07407E-6 L -3.95833E-6 0.072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0.04675 L 1.25E-6 4.8148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图像识别算法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332900" y="1342730"/>
            <a:ext cx="532362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HOG + SVM </a:t>
            </a:r>
            <a:r>
              <a:rPr lang="zh-CN" altLang="en-US" dirty="0"/>
              <a:t>算法：</a:t>
            </a:r>
            <a:endParaRPr lang="en-US" altLang="zh-CN" dirty="0"/>
          </a:p>
          <a:p>
            <a:r>
              <a:rPr lang="en-US" altLang="zh-CN" dirty="0"/>
              <a:t>HOG</a:t>
            </a:r>
            <a:r>
              <a:rPr lang="zh-CN" altLang="en-US" dirty="0"/>
              <a:t>：方向梯度直方图（</a:t>
            </a:r>
            <a:r>
              <a:rPr lang="en-US" altLang="zh-CN" dirty="0" err="1"/>
              <a:t>HOG,Histogram</a:t>
            </a:r>
            <a:r>
              <a:rPr lang="en-US" altLang="zh-CN" dirty="0"/>
              <a:t> of Gradient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目前在行人识别领域应用最为广泛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是一个局部特征，需要结合图像分割使用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通过局部</a:t>
            </a:r>
            <a:r>
              <a:rPr lang="en-US" altLang="zh-CN" dirty="0"/>
              <a:t>cell</a:t>
            </a:r>
            <a:r>
              <a:rPr lang="zh-CN" altLang="en-US" dirty="0"/>
              <a:t>操作再组合使得对几何和光学形变适应能力强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B7145A-A2C6-4D56-9A19-6ABBDF89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21" y="428242"/>
            <a:ext cx="6264525" cy="60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图像识别算法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322269" y="1083178"/>
            <a:ext cx="11356340" cy="38625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/>
              <a:t>HOG</a:t>
            </a:r>
            <a:r>
              <a:rPr lang="zh-CN" altLang="en-US" sz="2000" b="1" dirty="0"/>
              <a:t>算法的原理和具体实现步骤：</a:t>
            </a:r>
          </a:p>
          <a:p>
            <a:r>
              <a:rPr lang="zh-CN" altLang="en-US" dirty="0"/>
              <a:t>1）灰度化（由于颜色在此算法中的作用不大，将图像转化为灰度图）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 Y=0.</a:t>
            </a:r>
            <a:r>
              <a:rPr lang="en-US" altLang="zh-CN" dirty="0"/>
              <a:t>299</a:t>
            </a:r>
            <a:r>
              <a:rPr lang="zh-CN" altLang="en-US" dirty="0"/>
              <a:t>R+0.5</a:t>
            </a:r>
            <a:r>
              <a:rPr lang="en-US" altLang="zh-CN" dirty="0"/>
              <a:t>87</a:t>
            </a:r>
            <a:r>
              <a:rPr lang="zh-CN" altLang="en-US" dirty="0"/>
              <a:t>G+0.</a:t>
            </a:r>
            <a:r>
              <a:rPr lang="en-US" altLang="zh-CN" dirty="0"/>
              <a:t>114</a:t>
            </a:r>
            <a:r>
              <a:rPr lang="zh-CN" altLang="en-US" dirty="0"/>
              <a:t>B </a:t>
            </a:r>
          </a:p>
          <a:p>
            <a:r>
              <a:rPr lang="zh-CN" altLang="en-US" dirty="0"/>
              <a:t>2）采用Gamma校正法对输入图像进行颜色空间的标准化（归一化）</a:t>
            </a:r>
            <a:endParaRPr lang="en-US" altLang="zh-CN" dirty="0"/>
          </a:p>
          <a:p>
            <a:r>
              <a:rPr lang="zh-CN" altLang="en-US" dirty="0"/>
              <a:t>目的是调节图像的对比度，降低图像局部的阴影和光照变化所造成的影响，同时可以抑制噪音的干扰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</a:t>
            </a:r>
            <a:r>
              <a:rPr lang="en-US" altLang="zh-CN" dirty="0"/>
              <a:t>gamma</a:t>
            </a:r>
            <a:r>
              <a:rPr lang="zh-CN" altLang="en-US" dirty="0"/>
              <a:t>取</a:t>
            </a:r>
            <a:r>
              <a:rPr lang="en-US" altLang="zh-CN" dirty="0"/>
              <a:t>0.4</a:t>
            </a:r>
            <a:r>
              <a:rPr lang="zh-CN" altLang="en-US" dirty="0"/>
              <a:t>或</a:t>
            </a:r>
            <a:r>
              <a:rPr lang="en-US" altLang="zh-CN" dirty="0"/>
              <a:t>0.45</a:t>
            </a:r>
            <a:r>
              <a:rPr lang="zh-CN" altLang="en-US" dirty="0"/>
              <a:t>较为符合适中视觉光照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3）计算图像每个像素的梯度（包括大小和方向）；主要是为了捕获轮廓信息，同时进一步弱化光照的干扰。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rcRect l="1075" b="325"/>
          <a:stretch>
            <a:fillRect/>
          </a:stretch>
        </p:blipFill>
        <p:spPr>
          <a:xfrm>
            <a:off x="560070" y="3771265"/>
            <a:ext cx="7652385" cy="2725420"/>
          </a:xfrm>
          <a:prstGeom prst="rect">
            <a:avLst/>
          </a:prstGeom>
        </p:spPr>
      </p:pic>
      <p:pic>
        <p:nvPicPr>
          <p:cNvPr id="1028" name="Picture 4" descr="http://images.cnitblog.com/i/611502/201403/112239440469923.jpg">
            <a:extLst>
              <a:ext uri="{FF2B5EF4-FFF2-40B4-BE49-F238E27FC236}">
                <a16:creationId xmlns:a16="http://schemas.microsoft.com/office/drawing/2014/main" id="{7167D984-DFC2-423A-B817-39C8A0CE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668920"/>
            <a:ext cx="2819400" cy="58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/>
          <p:cNvSpPr/>
          <p:nvPr/>
        </p:nvSpPr>
        <p:spPr>
          <a:xfrm>
            <a:off x="559854" y="360913"/>
            <a:ext cx="576816" cy="604892"/>
          </a:xfrm>
          <a:prstGeom prst="roundRect">
            <a:avLst>
              <a:gd name="adj" fmla="val 22417"/>
            </a:avLst>
          </a:prstGeom>
          <a:solidFill>
            <a:srgbClr val="EE534F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03</a:t>
            </a:r>
            <a:endParaRPr lang="zh-CN" altLang="en-US" sz="2400" b="1" dirty="0"/>
          </a:p>
        </p:txBody>
      </p:sp>
      <p:sp>
        <p:nvSpPr>
          <p:cNvPr id="97" name="矩形 96"/>
          <p:cNvSpPr/>
          <p:nvPr/>
        </p:nvSpPr>
        <p:spPr>
          <a:xfrm>
            <a:off x="1282700" y="325755"/>
            <a:ext cx="329120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 UI" panose="020B0503020204020204" pitchFamily="34" charset="-122"/>
              </a:rPr>
              <a:t>图像识别算法</a:t>
            </a:r>
          </a:p>
        </p:txBody>
      </p:sp>
      <p:sp>
        <p:nvSpPr>
          <p:cNvPr id="7" name="e7d195523061f1c0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e7d195523061f1c0205959036996ad55c215b892a7aac5c0B9ADEF7896FB48F2EF97163A2DE1401E1875DEDC438B7864AD24CA23553DBBBD975DAF4CAD4A2592689FFB6CEE59FFA55B2702D0E5EE29CDFC0DD98BC7D6A39AC4E055256EE11BBEDCDB7C9722D66262996B68DE860BD3C77EBCAECB599909EC0E07B61811075331ABCDE6990254B8C8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565785" y="1141730"/>
            <a:ext cx="10056141" cy="5355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4）将图像划分成小cells（例如</a:t>
            </a: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*</a:t>
            </a: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像素/cell）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5）加权投影法（</a:t>
            </a:r>
            <a:r>
              <a:rPr lang="en-US" altLang="zh-CN" dirty="0">
                <a:sym typeface="+mn-ea"/>
              </a:rPr>
              <a:t>weighted voting</a:t>
            </a:r>
            <a:r>
              <a:rPr lang="zh-CN" altLang="en-US" dirty="0">
                <a:sym typeface="+mn-ea"/>
              </a:rPr>
              <a:t>）每个cell的梯度直方图，即可形成每个cell的descriptor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具体方法：对每个</a:t>
            </a:r>
            <a:r>
              <a:rPr lang="en-US" altLang="zh-CN" dirty="0">
                <a:sym typeface="+mn-ea"/>
              </a:rPr>
              <a:t>cell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360</a:t>
            </a:r>
            <a:r>
              <a:rPr lang="zh-CN" altLang="en-US" dirty="0">
                <a:sym typeface="+mn-ea"/>
              </a:rPr>
              <a:t>度划分</a:t>
            </a:r>
            <a:r>
              <a:rPr lang="en-US" altLang="zh-CN" dirty="0">
                <a:sym typeface="+mn-ea"/>
              </a:rPr>
              <a:t>bin,</a:t>
            </a:r>
            <a:r>
              <a:rPr lang="zh-CN" altLang="en-US" dirty="0">
                <a:sym typeface="+mn-ea"/>
              </a:rPr>
              <a:t> 统计在每个梯度方向</a:t>
            </a:r>
            <a:r>
              <a:rPr lang="en-US" altLang="zh-CN" dirty="0">
                <a:sym typeface="+mn-ea"/>
              </a:rPr>
              <a:t>bin</a:t>
            </a:r>
            <a:r>
              <a:rPr lang="zh-CN" altLang="en-US" dirty="0">
                <a:sym typeface="+mn-ea"/>
              </a:rPr>
              <a:t>中的像素点个数进行投票，投票权重为改点的梯度幅值（也可使用与幅值相关的函数，但经试验效果没有简单幅值好）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具体操作中，往往使用三线性差值，</a:t>
            </a:r>
            <a:r>
              <a:rPr lang="zh-CN" altLang="en-US" dirty="0"/>
              <a:t>即将当前像素的梯度方向大小、像素在</a:t>
            </a:r>
            <a:r>
              <a:rPr lang="en-US" altLang="zh-CN" dirty="0"/>
              <a:t>cell</a:t>
            </a:r>
            <a:r>
              <a:rPr lang="zh-CN" altLang="en-US" dirty="0"/>
              <a:t>中的</a:t>
            </a:r>
            <a:r>
              <a:rPr lang="en-US" altLang="zh-CN" dirty="0"/>
              <a:t>x</a:t>
            </a:r>
            <a:r>
              <a:rPr lang="zh-CN" altLang="en-US" dirty="0"/>
              <a:t>坐标与</a:t>
            </a:r>
            <a:r>
              <a:rPr lang="en-US" altLang="zh-CN" dirty="0"/>
              <a:t>y</a:t>
            </a:r>
            <a:r>
              <a:rPr lang="zh-CN" altLang="en-US" dirty="0"/>
              <a:t>坐标这三个值来作为插值权重，而被用来插入的值为像素的梯度幅值。采用三线性插值的好处在于：避免了梯度方向直方图在</a:t>
            </a:r>
            <a:r>
              <a:rPr lang="en-US" altLang="zh-CN" dirty="0"/>
              <a:t>cell</a:t>
            </a:r>
            <a:r>
              <a:rPr lang="zh-CN" altLang="en-US" dirty="0"/>
              <a:t>边界和梯度方向量化的</a:t>
            </a:r>
            <a:r>
              <a:rPr lang="en-US" altLang="zh-CN" dirty="0"/>
              <a:t>bin</a:t>
            </a:r>
            <a:r>
              <a:rPr lang="zh-CN" altLang="en-US" dirty="0"/>
              <a:t>边界处的突然变化。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61" y="4093567"/>
            <a:ext cx="4651375" cy="240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2409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1078</Words>
  <Application>Microsoft Office PowerPoint</Application>
  <PresentationFormat>Widescreen</PresentationFormat>
  <Paragraphs>176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Dotum</vt:lpstr>
      <vt:lpstr>맑은 고딕</vt:lpstr>
      <vt:lpstr>Meiryo UI</vt:lpstr>
      <vt:lpstr>Microsoft JhengHei Light</vt:lpstr>
      <vt:lpstr>Microsoft YaHei UI</vt:lpstr>
      <vt:lpstr>MS PGothic</vt:lpstr>
      <vt:lpstr>宋体</vt:lpstr>
      <vt:lpstr>Arial</vt:lpstr>
      <vt:lpstr>Calibri</vt:lpstr>
      <vt:lpstr>Calibri Light</vt:lpstr>
      <vt:lpstr>Helvetica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Kunlin Yang</cp:lastModifiedBy>
  <cp:revision>139</cp:revision>
  <dcterms:created xsi:type="dcterms:W3CDTF">2016-10-21T10:43:00Z</dcterms:created>
  <dcterms:modified xsi:type="dcterms:W3CDTF">2017-11-06T05:43:24Z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